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80" r:id="rId3"/>
    <p:sldId id="272" r:id="rId4"/>
    <p:sldId id="258" r:id="rId5"/>
    <p:sldId id="283" r:id="rId6"/>
    <p:sldId id="284" r:id="rId7"/>
    <p:sldId id="269" r:id="rId8"/>
    <p:sldId id="278" r:id="rId9"/>
    <p:sldId id="281" r:id="rId10"/>
    <p:sldId id="259" r:id="rId11"/>
    <p:sldId id="263" r:id="rId12"/>
    <p:sldId id="271" r:id="rId13"/>
    <p:sldId id="273" r:id="rId14"/>
    <p:sldId id="270" r:id="rId15"/>
    <p:sldId id="261" r:id="rId16"/>
    <p:sldId id="277" r:id="rId17"/>
    <p:sldId id="279" r:id="rId18"/>
    <p:sldId id="267" r:id="rId19"/>
    <p:sldId id="264" r:id="rId20"/>
    <p:sldId id="276" r:id="rId21"/>
    <p:sldId id="265" r:id="rId22"/>
    <p:sldId id="28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o-Syuan Huang" initials="SH" lastIdx="1" clrIdx="0">
    <p:extLst>
      <p:ext uri="{19B8F6BF-5375-455C-9EA6-DF929625EA0E}">
        <p15:presenceInfo xmlns:p15="http://schemas.microsoft.com/office/powerpoint/2012/main" userId="c184ce546ab12f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4391" autoAdjust="0"/>
  </p:normalViewPr>
  <p:slideViewPr>
    <p:cSldViewPr snapToGrid="0">
      <p:cViewPr varScale="1">
        <p:scale>
          <a:sx n="96" d="100"/>
          <a:sy n="96" d="100"/>
        </p:scale>
        <p:origin x="10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BCB40-AB22-47A9-BA80-D9A4580F11F9}" type="datetimeFigureOut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E34BE-29C6-46DE-8D55-0965DC2A4A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3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將原本分散的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detection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步驟融合成一個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neural network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，透過整張影像的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來預測每一個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，並且同時計算每個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對於每一個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的機率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每個影像切成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的格子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(grid)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，如果格子中間有物體則該格子會負責去偵測該物體。每個格子又會預測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與其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 scores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影像切成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SxS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 cell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 cell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b-box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class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的機率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34BE-29C6-46DE-8D55-0965DC2A4A5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69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Model </a:t>
            </a:r>
            <a:r>
              <a:rPr lang="zh-TW" altLang="en-US" dirty="0"/>
              <a:t>多了幾層</a:t>
            </a:r>
            <a:r>
              <a:rPr lang="en-US" altLang="zh-TW" dirty="0"/>
              <a:t>conv</a:t>
            </a:r>
            <a:r>
              <a:rPr lang="zh-TW" altLang="en-US" dirty="0"/>
              <a:t> </a:t>
            </a:r>
            <a:r>
              <a:rPr lang="en-US" altLang="zh-TW" dirty="0" err="1"/>
              <a:t>sofmax</a:t>
            </a:r>
            <a:r>
              <a:rPr lang="zh-TW" altLang="en-US" dirty="0"/>
              <a:t>的部分是用軟體實現 </a:t>
            </a:r>
            <a:r>
              <a:rPr lang="en-US" altLang="zh-TW" dirty="0"/>
              <a:t>conv </a:t>
            </a:r>
            <a:r>
              <a:rPr lang="zh-TW" altLang="en-US" dirty="0"/>
              <a:t>與 </a:t>
            </a:r>
            <a:r>
              <a:rPr lang="en-US" altLang="zh-TW" dirty="0" err="1"/>
              <a:t>maxpool</a:t>
            </a:r>
            <a:r>
              <a:rPr lang="zh-TW" altLang="en-US" dirty="0"/>
              <a:t>硬體</a:t>
            </a:r>
            <a:endParaRPr lang="en-US" altLang="zh-TW" dirty="0"/>
          </a:p>
          <a:p>
            <a:r>
              <a:rPr lang="zh-TW" altLang="en-US" dirty="0"/>
              <a:t>多了</a:t>
            </a:r>
            <a:r>
              <a:rPr lang="en-US" altLang="zh-TW" dirty="0"/>
              <a:t>3</a:t>
            </a:r>
            <a:r>
              <a:rPr lang="zh-TW" altLang="en-US" dirty="0"/>
              <a:t>曾</a:t>
            </a:r>
            <a:r>
              <a:rPr lang="en-US" altLang="zh-TW" dirty="0"/>
              <a:t>conv, max pool,  2</a:t>
            </a:r>
            <a:r>
              <a:rPr lang="zh-TW" altLang="en-US" dirty="0"/>
              <a:t>層</a:t>
            </a:r>
            <a:r>
              <a:rPr lang="en-US" altLang="zh-TW" dirty="0"/>
              <a:t>conv </a:t>
            </a:r>
            <a:r>
              <a:rPr lang="zh-TW" altLang="en-US" dirty="0"/>
              <a:t>把</a:t>
            </a:r>
            <a:r>
              <a:rPr lang="en-US" altLang="zh-TW" dirty="0" err="1"/>
              <a:t>ave</a:t>
            </a:r>
            <a:r>
              <a:rPr lang="zh-TW" altLang="en-US" dirty="0"/>
              <a:t>拿掉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34BE-29C6-46DE-8D55-0965DC2A4A5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0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 = row</a:t>
            </a:r>
          </a:p>
          <a:p>
            <a:r>
              <a:rPr lang="en-US" altLang="zh-TW" dirty="0"/>
              <a:t>Tc = col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34BE-29C6-46DE-8D55-0965DC2A4A5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11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Of input 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2x2maxpool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34BE-29C6-46DE-8D55-0965DC2A4A5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213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E34BE-29C6-46DE-8D55-0965DC2A4A5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99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7D12A-9003-4B8D-9D97-365847905052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5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86D7-58A4-4E45-9F12-1E5FC747E750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0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8393-A0AF-42B0-BB68-51ADB62C35B9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01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DFC5F-A388-4F54-9E1E-AAEB86C56420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86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47A9E-46E8-47FA-AA69-581BE0AC092E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A207-1AC8-426A-9379-FB3864C01150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10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2924-5B30-42F9-ABA8-6E420D03B1E9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3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C9D7-6D33-4D39-925B-21771F96A7EA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37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8451A-B8DF-43EE-8228-F8D049F8CE81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7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1BB6A4-FF9B-4363-974E-99C415E8716E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26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90BD-5418-44C2-AD18-0458D59729EC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23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7DA165-EE1C-49E5-8AB3-3044F1376D35}" type="datetime1">
              <a:rPr lang="zh-TW" altLang="en-US" smtClean="0"/>
              <a:t>2021/1/21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A90A22-E6C8-4675-B6CD-20CBEB09BA3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5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zuj6/Object-detection-accelerator-in-Xilinx-PYNQ-z2?fbclid=IwAR1K5Dv2I6LTZSAOeqgcRY5QYhJOHk7xceTGMe77Wn6VJTiJxKMmxathot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108D0-1DD5-4959-81A8-1D82A50C1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709928"/>
            <a:ext cx="10058400" cy="1627632"/>
          </a:xfrm>
        </p:spPr>
        <p:txBody>
          <a:bodyPr>
            <a:normAutofit/>
          </a:bodyPr>
          <a:lstStyle/>
          <a:p>
            <a:pPr algn="ctr"/>
            <a:r>
              <a:rPr lang="en-US" altLang="zh-TW" sz="5400" dirty="0"/>
              <a:t>Object detection accelerator in Xilinx PYNQ-z2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F94B-C7D4-4A21-A88B-67D539FDB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TW" dirty="0"/>
              <a:t>Team 10</a:t>
            </a:r>
          </a:p>
          <a:p>
            <a:pPr algn="ctr"/>
            <a:r>
              <a:rPr lang="zh-TW" altLang="en-US" dirty="0"/>
              <a:t>林哲嶔  劉子傑  黃紹軒 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8CBD46-F02E-4402-8922-AD7EDBB3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EFF774-9646-4BF7-9165-FB329D2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3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67000A-D283-498B-BACB-D34C7423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Pre-processing: RGB normalize to [0,1], image resize  </a:t>
            </a:r>
            <a:r>
              <a:rPr lang="en-US" altLang="zh-TW" dirty="0">
                <a:solidFill>
                  <a:srgbClr val="FF0000"/>
                </a:solidFill>
              </a:rPr>
              <a:t>implement with CPU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YOLOv2: model inference </a:t>
            </a:r>
            <a:r>
              <a:rPr lang="en-US" altLang="zh-TW" dirty="0">
                <a:solidFill>
                  <a:srgbClr val="FF0000"/>
                </a:solidFill>
              </a:rPr>
              <a:t>implement with FPGA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Post-processing: bounding box </a:t>
            </a:r>
            <a:r>
              <a:rPr lang="en-US" altLang="zh-TW" dirty="0">
                <a:solidFill>
                  <a:srgbClr val="FF0000"/>
                </a:solidFill>
              </a:rPr>
              <a:t>implement with CPU 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AA406A-9A52-49A8-BC5A-08B3B2FC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629413-CAC3-48F8-92E5-F3D92EC6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D771A5-5E28-41CD-9986-1D0C453B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58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67000A-D283-498B-BACB-D34C74237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dirty="0"/>
                  <a:t>Every tile calculates a feature map with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/>
                  <a:t> (height/width/output channel)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267000A-D283-498B-BACB-D34C74237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D3AA406A-9A52-49A8-BC5A-08B3B2FC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 Architecture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629413-CAC3-48F8-92E5-F3D92EC6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D771A5-5E28-41CD-9986-1D0C453B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3D05D8-9CD7-4FE9-9650-C7150B12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8050"/>
            <a:ext cx="5570296" cy="32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Accelerator Modules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56" y="1971413"/>
            <a:ext cx="4638087" cy="410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216242" y="2600586"/>
            <a:ext cx="3045204" cy="1023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0800000">
            <a:off x="4681054" y="2911989"/>
            <a:ext cx="771787" cy="44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9507" y="2824994"/>
            <a:ext cx="4000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Implement Yolo Algorithm</a:t>
            </a:r>
            <a:endParaRPr lang="zh-TW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6041471" y="3709332"/>
            <a:ext cx="3572312" cy="837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0800000">
            <a:off x="4680410" y="3919438"/>
            <a:ext cx="771787" cy="44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247418" y="3882233"/>
            <a:ext cx="2865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Temp data storage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5697523" y="4776133"/>
            <a:ext cx="3924650" cy="475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10800000">
            <a:off x="4681054" y="4802699"/>
            <a:ext cx="771787" cy="44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173316" y="4811088"/>
            <a:ext cx="3019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Control Read/Write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261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 modules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76749" y="5029681"/>
            <a:ext cx="2358938" cy="474973"/>
          </a:xfrm>
        </p:spPr>
        <p:txBody>
          <a:bodyPr/>
          <a:lstStyle/>
          <a:p>
            <a:r>
              <a:rPr lang="en-US" altLang="zh-TW" dirty="0"/>
              <a:t>Convolution Module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552" y="2004969"/>
            <a:ext cx="4027332" cy="302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215048" y="5027644"/>
            <a:ext cx="2358938" cy="4749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/>
              <a:t>Pooling Module</a:t>
            </a:r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85" y="2004969"/>
            <a:ext cx="3206265" cy="275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89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Reorganization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8855" y="2349074"/>
            <a:ext cx="4243152" cy="1115580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dirty="0"/>
              <a:t>Optimize reading sequence in </a:t>
            </a:r>
          </a:p>
          <a:p>
            <a:pPr algn="ctr"/>
            <a:r>
              <a:rPr lang="en-US" altLang="zh-TW" sz="2400" dirty="0"/>
              <a:t>DRAM for better operation time.</a:t>
            </a:r>
            <a:endParaRPr lang="zh-TW" altLang="en-US" sz="240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24" y="1829628"/>
            <a:ext cx="4262326" cy="190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54" y="3970679"/>
            <a:ext cx="3134604" cy="225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99" y="4309952"/>
            <a:ext cx="435292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向右箭號 5"/>
          <p:cNvSpPr/>
          <p:nvPr/>
        </p:nvSpPr>
        <p:spPr>
          <a:xfrm>
            <a:off x="4996836" y="4876690"/>
            <a:ext cx="906011" cy="369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996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67000A-D283-498B-BACB-D34C7423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Pipeline on Tc loop =&gt; unroll on Tm loop (different output channel can do in parallel)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Pipeline II =&gt;16 (fix the timing violation)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AA406A-9A52-49A8-BC5A-08B3B2FC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629413-CAC3-48F8-92E5-F3D92EC6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D771A5-5E28-41CD-9986-1D0C453B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E5128E0-DE31-42AD-B8C8-6D6EEBFA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898850"/>
            <a:ext cx="4740037" cy="9353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852E02-6753-424A-BFC1-D905262D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837206"/>
            <a:ext cx="9126224" cy="7430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4AB560-B5A3-40FE-B01A-D43FC88ED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662835"/>
            <a:ext cx="3886742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4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E9BA4-A655-487C-880D-D2534E0C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7161A1F-A593-4E44-85B8-19870C83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1DCBAF-6FDF-4BD2-A5DC-FF80DFE0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429453-55A7-4ADB-A618-1CFB2569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18" y="1845734"/>
            <a:ext cx="5812907" cy="3529658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BB0F2F1-0EC7-4966-87FA-22C7DD00B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Hardware resource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Int-16 quantization</a:t>
            </a:r>
          </a:p>
        </p:txBody>
      </p:sp>
    </p:spTree>
    <p:extLst>
      <p:ext uri="{BB962C8B-B14F-4D97-AF65-F5344CB8AC3E}">
        <p14:creationId xmlns:p14="http://schemas.microsoft.com/office/powerpoint/2010/main" val="87269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3F01BA-CD9E-41B9-B832-4442B9E9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buffer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5C8A961-8A60-48C6-AF35-C2742744B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0BD050-33E3-4EBC-849A-09059CAC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26F650-EFF1-4456-9A76-A5ECBC0D1844}"/>
              </a:ext>
            </a:extLst>
          </p:cNvPr>
          <p:cNvSpPr/>
          <p:nvPr/>
        </p:nvSpPr>
        <p:spPr>
          <a:xfrm>
            <a:off x="1548244" y="2441864"/>
            <a:ext cx="1371600" cy="852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13FF8C-31BB-462E-BE08-864227E27A9D}"/>
              </a:ext>
            </a:extLst>
          </p:cNvPr>
          <p:cNvSpPr/>
          <p:nvPr/>
        </p:nvSpPr>
        <p:spPr>
          <a:xfrm>
            <a:off x="3499310" y="3872345"/>
            <a:ext cx="1371600" cy="852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799000-7269-4A24-97AA-87D2BA3A55DD}"/>
              </a:ext>
            </a:extLst>
          </p:cNvPr>
          <p:cNvSpPr/>
          <p:nvPr/>
        </p:nvSpPr>
        <p:spPr>
          <a:xfrm>
            <a:off x="3489613" y="2441864"/>
            <a:ext cx="1371600" cy="8520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A7D840-17D5-43B0-976E-5621DBF6DAE5}"/>
              </a:ext>
            </a:extLst>
          </p:cNvPr>
          <p:cNvSpPr/>
          <p:nvPr/>
        </p:nvSpPr>
        <p:spPr>
          <a:xfrm>
            <a:off x="5440680" y="2441864"/>
            <a:ext cx="1371600" cy="852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1141C7-7B9C-4159-90CA-9DD5EFCEDDEE}"/>
              </a:ext>
            </a:extLst>
          </p:cNvPr>
          <p:cNvSpPr/>
          <p:nvPr/>
        </p:nvSpPr>
        <p:spPr>
          <a:xfrm>
            <a:off x="5440680" y="3872345"/>
            <a:ext cx="1371600" cy="8520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66B95A0E-A909-477B-BD4C-10961BB882EF}"/>
              </a:ext>
            </a:extLst>
          </p:cNvPr>
          <p:cNvSpPr/>
          <p:nvPr/>
        </p:nvSpPr>
        <p:spPr>
          <a:xfrm flipV="1">
            <a:off x="3020117" y="2762250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4BD59DA3-E04C-47B8-94B0-4998E1F7E964}"/>
              </a:ext>
            </a:extLst>
          </p:cNvPr>
          <p:cNvSpPr/>
          <p:nvPr/>
        </p:nvSpPr>
        <p:spPr>
          <a:xfrm flipV="1">
            <a:off x="4966334" y="2773507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A12D047-DC41-41C4-B27E-1F90C88F99CA}"/>
              </a:ext>
            </a:extLst>
          </p:cNvPr>
          <p:cNvSpPr/>
          <p:nvPr/>
        </p:nvSpPr>
        <p:spPr>
          <a:xfrm flipV="1">
            <a:off x="4966334" y="4261427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9A70E3-999E-4BA2-89C3-4A037C083B55}"/>
              </a:ext>
            </a:extLst>
          </p:cNvPr>
          <p:cNvSpPr txBox="1"/>
          <p:nvPr/>
        </p:nvSpPr>
        <p:spPr>
          <a:xfrm>
            <a:off x="1443124" y="2637059"/>
            <a:ext cx="158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Load input/weight from DRAM</a:t>
            </a:r>
            <a:endParaRPr lang="zh-TW" altLang="en-US" sz="1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CB92D6-690A-4B7B-846A-CAF8153D1786}"/>
              </a:ext>
            </a:extLst>
          </p:cNvPr>
          <p:cNvSpPr txBox="1"/>
          <p:nvPr/>
        </p:nvSpPr>
        <p:spPr>
          <a:xfrm>
            <a:off x="3384493" y="2637059"/>
            <a:ext cx="158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Load input/weight from DRAM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B51B0FD-C038-4392-902E-6F2D80433802}"/>
              </a:ext>
            </a:extLst>
          </p:cNvPr>
          <p:cNvSpPr txBox="1"/>
          <p:nvPr/>
        </p:nvSpPr>
        <p:spPr>
          <a:xfrm>
            <a:off x="3394190" y="4159873"/>
            <a:ext cx="158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Compute </a:t>
            </a:r>
            <a:endParaRPr lang="zh-TW" altLang="en-US" sz="1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CE7961-8CDD-4AF8-B31B-85D1B73072CF}"/>
              </a:ext>
            </a:extLst>
          </p:cNvPr>
          <p:cNvSpPr txBox="1"/>
          <p:nvPr/>
        </p:nvSpPr>
        <p:spPr>
          <a:xfrm>
            <a:off x="5344389" y="2637059"/>
            <a:ext cx="158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Load input/weight from DRAM</a:t>
            </a:r>
            <a:endParaRPr lang="zh-TW" altLang="en-US" sz="1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876100F-4902-4BBF-A9DE-BC35891F157F}"/>
              </a:ext>
            </a:extLst>
          </p:cNvPr>
          <p:cNvSpPr txBox="1"/>
          <p:nvPr/>
        </p:nvSpPr>
        <p:spPr>
          <a:xfrm>
            <a:off x="5305079" y="4159873"/>
            <a:ext cx="158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Compute </a:t>
            </a:r>
            <a:endParaRPr lang="zh-TW" altLang="en-US" sz="12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27F9BD-498F-4A1C-9998-3F8E446CD809}"/>
              </a:ext>
            </a:extLst>
          </p:cNvPr>
          <p:cNvSpPr/>
          <p:nvPr/>
        </p:nvSpPr>
        <p:spPr>
          <a:xfrm>
            <a:off x="7478162" y="3872345"/>
            <a:ext cx="1371600" cy="852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37BD43E-D12A-4D08-A384-9F49DE2657AD}"/>
              </a:ext>
            </a:extLst>
          </p:cNvPr>
          <p:cNvSpPr/>
          <p:nvPr/>
        </p:nvSpPr>
        <p:spPr>
          <a:xfrm>
            <a:off x="7468465" y="2441864"/>
            <a:ext cx="1371600" cy="8520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A11E49F-EEC9-4DD8-88D7-D1DCEA69E8F5}"/>
              </a:ext>
            </a:extLst>
          </p:cNvPr>
          <p:cNvSpPr/>
          <p:nvPr/>
        </p:nvSpPr>
        <p:spPr>
          <a:xfrm>
            <a:off x="9419532" y="2441864"/>
            <a:ext cx="1371600" cy="852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2DB3D20-E22E-480B-A61D-3498846ECCCA}"/>
              </a:ext>
            </a:extLst>
          </p:cNvPr>
          <p:cNvSpPr/>
          <p:nvPr/>
        </p:nvSpPr>
        <p:spPr>
          <a:xfrm>
            <a:off x="9419532" y="3872345"/>
            <a:ext cx="1371600" cy="8520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6714B62-B45F-4640-8390-5AC827D310CD}"/>
              </a:ext>
            </a:extLst>
          </p:cNvPr>
          <p:cNvSpPr/>
          <p:nvPr/>
        </p:nvSpPr>
        <p:spPr>
          <a:xfrm flipV="1">
            <a:off x="8945186" y="2773507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EC27B94-568D-4716-9F1A-113DCCFC9793}"/>
              </a:ext>
            </a:extLst>
          </p:cNvPr>
          <p:cNvSpPr/>
          <p:nvPr/>
        </p:nvSpPr>
        <p:spPr>
          <a:xfrm flipV="1">
            <a:off x="8945186" y="4261427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1A6E5CBA-EED7-4DCC-B734-9197BAE04373}"/>
              </a:ext>
            </a:extLst>
          </p:cNvPr>
          <p:cNvSpPr txBox="1"/>
          <p:nvPr/>
        </p:nvSpPr>
        <p:spPr>
          <a:xfrm>
            <a:off x="7363345" y="2637059"/>
            <a:ext cx="158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Load input/weight from DRAM</a:t>
            </a:r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B8E4990-1E70-46FD-A61F-9D073A105406}"/>
              </a:ext>
            </a:extLst>
          </p:cNvPr>
          <p:cNvSpPr txBox="1"/>
          <p:nvPr/>
        </p:nvSpPr>
        <p:spPr>
          <a:xfrm>
            <a:off x="7373042" y="4159873"/>
            <a:ext cx="158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Compute </a:t>
            </a:r>
            <a:endParaRPr lang="zh-TW" altLang="en-US" sz="1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710A1CD-E94B-44AA-B7C5-B6A6D1B74E8A}"/>
              </a:ext>
            </a:extLst>
          </p:cNvPr>
          <p:cNvSpPr txBox="1"/>
          <p:nvPr/>
        </p:nvSpPr>
        <p:spPr>
          <a:xfrm>
            <a:off x="9323241" y="2637059"/>
            <a:ext cx="158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Load input/weight from DRAM</a:t>
            </a:r>
            <a:endParaRPr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3CDB02B-2C10-4027-9CC6-379EFB87C3A4}"/>
              </a:ext>
            </a:extLst>
          </p:cNvPr>
          <p:cNvSpPr txBox="1"/>
          <p:nvPr/>
        </p:nvSpPr>
        <p:spPr>
          <a:xfrm>
            <a:off x="9283931" y="4159873"/>
            <a:ext cx="1581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Compute </a:t>
            </a:r>
            <a:endParaRPr lang="zh-TW" altLang="en-US" sz="1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3630045B-A977-4A0C-9AC1-D2A97A0DAF76}"/>
              </a:ext>
            </a:extLst>
          </p:cNvPr>
          <p:cNvSpPr/>
          <p:nvPr/>
        </p:nvSpPr>
        <p:spPr>
          <a:xfrm flipV="1">
            <a:off x="6982344" y="2745008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B4A035D6-B1C6-4D3C-A8F8-E64FEA02BC31}"/>
              </a:ext>
            </a:extLst>
          </p:cNvPr>
          <p:cNvSpPr/>
          <p:nvPr/>
        </p:nvSpPr>
        <p:spPr>
          <a:xfrm flipV="1">
            <a:off x="6982344" y="4232928"/>
            <a:ext cx="374073" cy="1887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3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E4094-0736-45ED-8AD1-39DD2FB2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Double buffer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21C98E-2343-447C-916A-EC57B901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CA4932-9A20-43F9-A423-382FD0E3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0571A8A-F1CC-4E2C-9B10-40430805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84" y="2260582"/>
            <a:ext cx="10722509" cy="264163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52D27DE0-F954-4340-BD58-2FB2E837CC9D}"/>
              </a:ext>
            </a:extLst>
          </p:cNvPr>
          <p:cNvSpPr/>
          <p:nvPr/>
        </p:nvSpPr>
        <p:spPr>
          <a:xfrm>
            <a:off x="3514724" y="2924175"/>
            <a:ext cx="1114425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22358E0-D0F5-499D-808E-BD04FAB26A7A}"/>
              </a:ext>
            </a:extLst>
          </p:cNvPr>
          <p:cNvSpPr/>
          <p:nvPr/>
        </p:nvSpPr>
        <p:spPr>
          <a:xfrm>
            <a:off x="1895474" y="4095750"/>
            <a:ext cx="1114425" cy="266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FA669B2-C247-406F-A981-BA89FFD2C7F3}"/>
              </a:ext>
            </a:extLst>
          </p:cNvPr>
          <p:cNvSpPr/>
          <p:nvPr/>
        </p:nvSpPr>
        <p:spPr>
          <a:xfrm>
            <a:off x="1895473" y="3075709"/>
            <a:ext cx="1114425" cy="2667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CA1D54C-F3D9-421B-9796-EF1A64EE2625}"/>
              </a:ext>
            </a:extLst>
          </p:cNvPr>
          <p:cNvSpPr/>
          <p:nvPr/>
        </p:nvSpPr>
        <p:spPr>
          <a:xfrm>
            <a:off x="3514724" y="3941618"/>
            <a:ext cx="1114425" cy="2667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41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0178DF-0B2F-4677-B7A9-457A339C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2D1023-E487-4D9D-9722-B793B5D9A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Tn=4, Tm=30, Tc=Tr=26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7A5904-CC88-4735-9407-98953DE0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B97891-7CB6-4974-AD93-289B9130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B558F3-77DA-4D04-A1BC-9D94BFAA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0" y="2479569"/>
            <a:ext cx="4501158" cy="30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E6701-A6C5-470D-8515-1E5FA343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DE1D28-C63B-4542-BA55-DA48675D6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https://github.com/tzuj6/Object-detection-accelerator-in-Xilinx-PYNQ-z2?fbclid=IwAR1K5Dv2I6LTZSAOeqgcRY5QYhJOHk7xceTGMe77Wn6VJTiJxKMmxathotA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4697D56-CEE5-48E8-BFA9-8E38E5DA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FC829F-564E-4DD8-B5AE-813F0B0B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0005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E45F7-7349-4BF6-A3E9-9290238B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block diagram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253BDB-BE8E-4975-8334-15BB73DA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D3CA61-B052-4BE9-A4A4-E04C9B21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908719-20C2-43D2-A31E-8E4BD5E9F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050270"/>
            <a:ext cx="8894211" cy="35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5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74E4A-C385-40AD-AEC0-0D079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PYNQ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8D91760-2BCA-4A5E-9B4C-BC3C955E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390"/>
          <a:stretch/>
        </p:blipFill>
        <p:spPr>
          <a:xfrm>
            <a:off x="5330536" y="1845734"/>
            <a:ext cx="5881947" cy="362022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971392-8477-430D-B0AE-66354F27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597521-27FA-4761-8409-30D0C079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F19B741-6B47-41EF-A028-9A984B95B709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Image preprocess: 0.23s</a:t>
            </a:r>
          </a:p>
          <a:p>
            <a:r>
              <a:rPr lang="en-US" altLang="zh-TW" dirty="0"/>
              <a:t>Load image to mem time: 0.022s</a:t>
            </a:r>
          </a:p>
          <a:p>
            <a:r>
              <a:rPr lang="en-US" altLang="zh-TW" dirty="0"/>
              <a:t>FPGA process time: 1.09s</a:t>
            </a:r>
          </a:p>
          <a:p>
            <a:r>
              <a:rPr lang="en-US" altLang="zh-TW" dirty="0"/>
              <a:t>Post process time: 0.558s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674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AED956-6C19-4E16-8FEA-F74D45F8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61F6FA-4C45-4CC8-A210-AFF0B42F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E43ED19-D433-4225-8137-3779C0FE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4C8B56-D759-4048-BE6C-6416B333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DDD7B8-DC19-4D76-8C65-9548CFEB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4628815" cy="25812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C72F7C-2F78-456C-9D9D-CB443B308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305" y="1845734"/>
            <a:ext cx="355035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74E4A-C385-40AD-AEC0-0D0797A4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971392-8477-430D-B0AE-66354F27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597521-27FA-4761-8409-30D0C079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15222A0-67B1-41EE-BCC5-3BE1FB179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71878"/>
            <a:ext cx="10058400" cy="4023360"/>
          </a:xfrm>
        </p:spPr>
        <p:txBody>
          <a:bodyPr/>
          <a:lstStyle/>
          <a:p>
            <a:r>
              <a:rPr lang="zh-CN" altLang="en-US" dirty="0"/>
              <a:t>陈辰</a:t>
            </a:r>
            <a:r>
              <a:rPr lang="en-US" altLang="zh-CN" dirty="0"/>
              <a:t>, </a:t>
            </a:r>
            <a:r>
              <a:rPr lang="zh-CN" altLang="en-US" dirty="0"/>
              <a:t>柴志雷</a:t>
            </a:r>
            <a:r>
              <a:rPr lang="en-US" altLang="zh-CN" dirty="0"/>
              <a:t>, </a:t>
            </a:r>
            <a:r>
              <a:rPr lang="zh-CN" altLang="en-US" dirty="0"/>
              <a:t>夏珺</a:t>
            </a:r>
            <a:r>
              <a:rPr lang="en-US" altLang="zh-CN" dirty="0"/>
              <a:t>. </a:t>
            </a:r>
            <a:r>
              <a:rPr lang="zh-CN" altLang="en-US" dirty="0"/>
              <a:t>基于 </a:t>
            </a:r>
            <a:r>
              <a:rPr lang="en-US" altLang="zh-CN" dirty="0"/>
              <a:t>Zynq7000 FPGA </a:t>
            </a:r>
            <a:r>
              <a:rPr lang="zh-CN" altLang="en-US" dirty="0"/>
              <a:t>异构平台的 </a:t>
            </a:r>
            <a:r>
              <a:rPr lang="en-US" altLang="zh-CN" dirty="0"/>
              <a:t>YOLOv2 </a:t>
            </a:r>
            <a:r>
              <a:rPr lang="zh-CN" altLang="en-US" dirty="0"/>
              <a:t>加速器设计与实现</a:t>
            </a:r>
            <a:r>
              <a:rPr lang="en-US" altLang="zh-CN" dirty="0"/>
              <a:t>. </a:t>
            </a:r>
            <a:r>
              <a:rPr lang="zh-CN" altLang="en-US" dirty="0"/>
              <a:t>计算机科学与探索</a:t>
            </a:r>
            <a:r>
              <a:rPr lang="en-US" altLang="zh-CN" dirty="0"/>
              <a:t>,2019, 13(10): 1677-1693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err="1"/>
              <a:t>Github</a:t>
            </a:r>
            <a:r>
              <a:rPr lang="en-US" altLang="zh-TW" dirty="0"/>
              <a:t>:  https://github.com/dhm2013724/yolov2_xilinx_fpga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728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3600" dirty="0"/>
              <a:t> </a:t>
            </a:r>
            <a:r>
              <a:rPr lang="en-US" altLang="zh-TW" sz="3600" dirty="0"/>
              <a:t>Algorithm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3600" dirty="0"/>
              <a:t> </a:t>
            </a:r>
            <a:r>
              <a:rPr lang="en-US" altLang="zh-TW" sz="3600" dirty="0"/>
              <a:t>Hardware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3600" dirty="0"/>
              <a:t> </a:t>
            </a:r>
            <a:r>
              <a:rPr lang="en-US" altLang="zh-TW" sz="3600" dirty="0"/>
              <a:t>HLS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3600" dirty="0"/>
              <a:t> </a:t>
            </a:r>
            <a:r>
              <a:rPr lang="en-US" altLang="zh-TW" sz="3600" dirty="0"/>
              <a:t>PYZQ Board</a:t>
            </a:r>
          </a:p>
          <a:p>
            <a:pPr>
              <a:buFont typeface="Wingdings" pitchFamily="2" charset="2"/>
              <a:buChar char="u"/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35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67000A-D283-498B-BACB-D34C7423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</a:t>
            </a:r>
            <a:r>
              <a:rPr lang="zh-TW" altLang="en-US" dirty="0"/>
              <a:t> </a:t>
            </a:r>
            <a:r>
              <a:rPr lang="en-US" altLang="zh-TW" dirty="0"/>
              <a:t>D</a:t>
            </a:r>
            <a:r>
              <a:rPr lang="en" altLang="zh-TW" dirty="0" err="1"/>
              <a:t>etects</a:t>
            </a:r>
            <a:r>
              <a:rPr lang="en" altLang="zh-TW" dirty="0"/>
              <a:t> bounding box coordinates and class probabilities directly from the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 </a:t>
            </a:r>
            <a:r>
              <a:rPr lang="en" altLang="zh-TW" dirty="0"/>
              <a:t>The predicted tensor is of  </a:t>
            </a:r>
            <a:r>
              <a:rPr lang="en" altLang="zh-TW" dirty="0">
                <a:solidFill>
                  <a:srgbClr val="FF0000"/>
                </a:solidFill>
              </a:rPr>
              <a:t>S×S×(B×5+C)</a:t>
            </a:r>
            <a:r>
              <a:rPr lang="en" altLang="zh-TW" i="1" dirty="0">
                <a:solidFill>
                  <a:srgbClr val="FF0000"/>
                </a:solidFill>
              </a:rPr>
              <a:t> </a:t>
            </a:r>
            <a:r>
              <a:rPr lang="en" altLang="zh-TW" dirty="0"/>
              <a:t>dimension, the paper divides the input image into a 7x7 grid and predicts B=2 boxes per cell</a:t>
            </a:r>
          </a:p>
          <a:p>
            <a:pPr>
              <a:buFont typeface="Arial" panose="020B0604020202020204" pitchFamily="34" charset="0"/>
              <a:buChar char="•"/>
            </a:pPr>
            <a:endParaRPr lang="en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AA406A-9A52-49A8-BC5A-08B3B2FC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0629413-CAC3-48F8-92E5-F3D92EC6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D771A5-5E28-41CD-9986-1D0C453B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959569C-83B1-B140-B8F3-18E61C5EA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83"/>
          <a:stretch/>
        </p:blipFill>
        <p:spPr>
          <a:xfrm>
            <a:off x="841559" y="3421240"/>
            <a:ext cx="7305778" cy="22134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F101101-4572-1041-B10F-1F61C572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50805" r="29868" b="138"/>
          <a:stretch/>
        </p:blipFill>
        <p:spPr>
          <a:xfrm>
            <a:off x="7676537" y="3537359"/>
            <a:ext cx="3418183" cy="21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502D0-4449-4A40-939F-3BC46B75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</a:t>
            </a:r>
            <a:r>
              <a:rPr lang="zh-TW" altLang="en-US" dirty="0"/>
              <a:t> </a:t>
            </a:r>
            <a:r>
              <a:rPr lang="en-US" altLang="zh-TW" dirty="0"/>
              <a:t>– Network Architecture</a:t>
            </a:r>
            <a:endParaRPr kumimoji="1"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AF8B293-F402-7C48-A7FD-47AE946D1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1148"/>
            <a:ext cx="7272611" cy="4022725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1B46D6-A5F4-8E4A-A4D9-D2D8FB01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8B497E-06CF-A649-97E2-ED75BCB1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B94509-45A1-4EBF-8B5C-626AD9690F87}"/>
              </a:ext>
            </a:extLst>
          </p:cNvPr>
          <p:cNvSpPr/>
          <p:nvPr/>
        </p:nvSpPr>
        <p:spPr>
          <a:xfrm>
            <a:off x="7156174" y="3429000"/>
            <a:ext cx="715617" cy="934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ABB0F71-5FE3-4E26-93A3-54FB281C7729}"/>
              </a:ext>
            </a:extLst>
          </p:cNvPr>
          <p:cNvGrpSpPr/>
          <p:nvPr/>
        </p:nvGrpSpPr>
        <p:grpSpPr>
          <a:xfrm>
            <a:off x="8090452" y="2329217"/>
            <a:ext cx="3723175" cy="1747959"/>
            <a:chOff x="8090452" y="2329217"/>
            <a:chExt cx="3723175" cy="1747959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A244718-D259-B54D-A737-1AEC04519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452" y="2329217"/>
              <a:ext cx="3723175" cy="999881"/>
            </a:xfrm>
            <a:prstGeom prst="rect">
              <a:avLst/>
            </a:prstGeom>
          </p:spPr>
        </p:pic>
        <p:sp>
          <p:nvSpPr>
            <p:cNvPr id="8" name="左大括弧 7">
              <a:extLst>
                <a:ext uri="{FF2B5EF4-FFF2-40B4-BE49-F238E27FC236}">
                  <a16:creationId xmlns:a16="http://schemas.microsoft.com/office/drawing/2014/main" id="{8F40725D-0C4A-4D65-A48E-3B699386D252}"/>
                </a:ext>
              </a:extLst>
            </p:cNvPr>
            <p:cNvSpPr/>
            <p:nvPr/>
          </p:nvSpPr>
          <p:spPr>
            <a:xfrm rot="16200000">
              <a:off x="9762649" y="1960631"/>
              <a:ext cx="378780" cy="3115714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B68AC5A-4DDC-4195-AE9D-841E7C487A3D}"/>
                </a:ext>
              </a:extLst>
            </p:cNvPr>
            <p:cNvSpPr txBox="1"/>
            <p:nvPr/>
          </p:nvSpPr>
          <p:spPr>
            <a:xfrm>
              <a:off x="9443726" y="3707844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channels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350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CB3BB-4032-4B25-94F2-FD46BBEC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 - Prediction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6B8DC3F-4789-4AFA-A6EB-A38D0488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A1F3F2-B456-4F6C-80BC-7AA48EB1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026" name="Picture 2" descr="YOLO object detection: how does the algorithm predict bounding boxes larger  than a grid cell? - Stack Overflow">
            <a:extLst>
              <a:ext uri="{FF2B5EF4-FFF2-40B4-BE49-F238E27FC236}">
                <a16:creationId xmlns:a16="http://schemas.microsoft.com/office/drawing/2014/main" id="{C8D11871-6673-4815-A176-21EEF3D265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78" y="2113734"/>
            <a:ext cx="8746098" cy="37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0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C5576-22AA-5E49-A1E2-C3276EE6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YOLOv2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6387D7-D476-C841-91D2-EA6644831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kumimoji="1" lang="en-US" altLang="zh-TW" dirty="0"/>
              <a:t> </a:t>
            </a:r>
            <a:r>
              <a:rPr lang="en" altLang="zh-TW" b="1" dirty="0"/>
              <a:t>Adjustments for a better YOLO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TW" dirty="0"/>
              <a:t>Batch normalization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TW" dirty="0"/>
              <a:t>Fine-Grained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" altLang="zh-TW" dirty="0"/>
              <a:t>Multi-Scale Training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kumimoji="1" lang="en" altLang="zh-TW" dirty="0"/>
              <a:t>Lighter/faster model: </a:t>
            </a:r>
            <a:r>
              <a:rPr lang="en" altLang="zh-TW" dirty="0" err="1"/>
              <a:t>GoogeLeNet</a:t>
            </a:r>
            <a:r>
              <a:rPr lang="en" altLang="zh-TW" dirty="0"/>
              <a:t>  -&gt;  Darknet-19</a:t>
            </a:r>
            <a:endParaRPr kumimoji="1"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9C04BE7-C71F-1C4F-BF96-B8FB8DC7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8DABCC1-4CF9-F641-94FA-863A03D9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E0BA06-7B48-764B-BA22-FB8840047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86" y="1788876"/>
            <a:ext cx="3487353" cy="42513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FCEFB09-D154-4532-AD5A-E22A03DEE37D}"/>
              </a:ext>
            </a:extLst>
          </p:cNvPr>
          <p:cNvSpPr/>
          <p:nvPr/>
        </p:nvSpPr>
        <p:spPr>
          <a:xfrm>
            <a:off x="7043709" y="5625965"/>
            <a:ext cx="3085106" cy="351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72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E2474-24C0-41E5-8621-E05F3530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BB083E-482F-4936-8C51-30CE774A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F49150-E1AB-473E-AC56-50D31490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6A5F92-183C-4F4E-8548-2152E095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02CE39-EB5A-4A28-A2E6-5E7FD857C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73" y="1845734"/>
            <a:ext cx="6801799" cy="3753374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88017C94-A7F5-4E81-B5EE-0E8B8901C788}"/>
              </a:ext>
            </a:extLst>
          </p:cNvPr>
          <p:cNvGrpSpPr/>
          <p:nvPr/>
        </p:nvGrpSpPr>
        <p:grpSpPr>
          <a:xfrm>
            <a:off x="8244704" y="2161309"/>
            <a:ext cx="1405249" cy="1508992"/>
            <a:chOff x="9372600" y="2618509"/>
            <a:chExt cx="1238596" cy="1330036"/>
          </a:xfrm>
        </p:grpSpPr>
        <p:sp>
          <p:nvSpPr>
            <p:cNvPr id="8" name="平行四邊形 7">
              <a:extLst>
                <a:ext uri="{FF2B5EF4-FFF2-40B4-BE49-F238E27FC236}">
                  <a16:creationId xmlns:a16="http://schemas.microsoft.com/office/drawing/2014/main" id="{FFA8E53E-9047-461D-B602-E5661586681A}"/>
                </a:ext>
              </a:extLst>
            </p:cNvPr>
            <p:cNvSpPr/>
            <p:nvPr/>
          </p:nvSpPr>
          <p:spPr>
            <a:xfrm>
              <a:off x="9372600" y="2618509"/>
              <a:ext cx="1236518" cy="374072"/>
            </a:xfrm>
            <a:prstGeom prst="parallelogram">
              <a:avLst>
                <a:gd name="adj" fmla="val 611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0ECE85C-400A-4F05-8070-62CF68CF5734}"/>
                </a:ext>
              </a:extLst>
            </p:cNvPr>
            <p:cNvSpPr/>
            <p:nvPr/>
          </p:nvSpPr>
          <p:spPr>
            <a:xfrm>
              <a:off x="9372600" y="2992581"/>
              <a:ext cx="1007918" cy="9559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平行四邊形 10">
              <a:extLst>
                <a:ext uri="{FF2B5EF4-FFF2-40B4-BE49-F238E27FC236}">
                  <a16:creationId xmlns:a16="http://schemas.microsoft.com/office/drawing/2014/main" id="{3F911D38-82DC-4D6A-B69E-744B685DD896}"/>
                </a:ext>
              </a:extLst>
            </p:cNvPr>
            <p:cNvSpPr/>
            <p:nvPr/>
          </p:nvSpPr>
          <p:spPr>
            <a:xfrm rot="5400000" flipV="1">
              <a:off x="9829800" y="3167149"/>
              <a:ext cx="1330036" cy="232756"/>
            </a:xfrm>
            <a:prstGeom prst="parallelogram">
              <a:avLst>
                <a:gd name="adj" fmla="val 16461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平行四邊形 16">
            <a:extLst>
              <a:ext uri="{FF2B5EF4-FFF2-40B4-BE49-F238E27FC236}">
                <a16:creationId xmlns:a16="http://schemas.microsoft.com/office/drawing/2014/main" id="{B15E2C5A-3A82-4332-BA0F-2C0AE55AD5CD}"/>
              </a:ext>
            </a:extLst>
          </p:cNvPr>
          <p:cNvSpPr/>
          <p:nvPr/>
        </p:nvSpPr>
        <p:spPr>
          <a:xfrm>
            <a:off x="8244704" y="3244307"/>
            <a:ext cx="1402891" cy="424403"/>
          </a:xfrm>
          <a:prstGeom prst="parallelogram">
            <a:avLst>
              <a:gd name="adj" fmla="val 611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平行四邊形 17">
            <a:extLst>
              <a:ext uri="{FF2B5EF4-FFF2-40B4-BE49-F238E27FC236}">
                <a16:creationId xmlns:a16="http://schemas.microsoft.com/office/drawing/2014/main" id="{990CADE4-91B6-4C36-A25A-B3B5A07C3241}"/>
              </a:ext>
            </a:extLst>
          </p:cNvPr>
          <p:cNvSpPr/>
          <p:nvPr/>
        </p:nvSpPr>
        <p:spPr>
          <a:xfrm rot="5400000" flipV="1">
            <a:off x="7619887" y="2782178"/>
            <a:ext cx="1508992" cy="264073"/>
          </a:xfrm>
          <a:prstGeom prst="parallelogram">
            <a:avLst>
              <a:gd name="adj" fmla="val 1646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80C59D3-9C54-4935-B599-4A8D1384EA46}"/>
              </a:ext>
            </a:extLst>
          </p:cNvPr>
          <p:cNvGrpSpPr/>
          <p:nvPr/>
        </p:nvGrpSpPr>
        <p:grpSpPr>
          <a:xfrm>
            <a:off x="7840573" y="2137043"/>
            <a:ext cx="931988" cy="855791"/>
            <a:chOff x="7840573" y="2137043"/>
            <a:chExt cx="931988" cy="85579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79760619-9449-4CBD-901A-BA39A9990FE1}"/>
                </a:ext>
              </a:extLst>
            </p:cNvPr>
            <p:cNvGrpSpPr/>
            <p:nvPr/>
          </p:nvGrpSpPr>
          <p:grpSpPr>
            <a:xfrm>
              <a:off x="8245416" y="2426773"/>
              <a:ext cx="527145" cy="566061"/>
              <a:chOff x="9973887" y="4056919"/>
              <a:chExt cx="1238596" cy="1330036"/>
            </a:xfrm>
          </p:grpSpPr>
          <p:sp>
            <p:nvSpPr>
              <p:cNvPr id="12" name="平行四邊形 11">
                <a:extLst>
                  <a:ext uri="{FF2B5EF4-FFF2-40B4-BE49-F238E27FC236}">
                    <a16:creationId xmlns:a16="http://schemas.microsoft.com/office/drawing/2014/main" id="{2C2E751C-1F66-479D-8E65-4D50A4CCE606}"/>
                  </a:ext>
                </a:extLst>
              </p:cNvPr>
              <p:cNvSpPr/>
              <p:nvPr/>
            </p:nvSpPr>
            <p:spPr>
              <a:xfrm>
                <a:off x="9973887" y="4056919"/>
                <a:ext cx="1236518" cy="374072"/>
              </a:xfrm>
              <a:prstGeom prst="parallelogram">
                <a:avLst>
                  <a:gd name="adj" fmla="val 6111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A6B8D47-7137-40C3-81BD-9688D6F0EF3A}"/>
                  </a:ext>
                </a:extLst>
              </p:cNvPr>
              <p:cNvSpPr/>
              <p:nvPr/>
            </p:nvSpPr>
            <p:spPr>
              <a:xfrm>
                <a:off x="9973887" y="4430990"/>
                <a:ext cx="1007917" cy="95596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平行四邊形 13">
                <a:extLst>
                  <a:ext uri="{FF2B5EF4-FFF2-40B4-BE49-F238E27FC236}">
                    <a16:creationId xmlns:a16="http://schemas.microsoft.com/office/drawing/2014/main" id="{CBF77471-3A22-47D4-949F-6FE5DEDFD745}"/>
                  </a:ext>
                </a:extLst>
              </p:cNvPr>
              <p:cNvSpPr/>
              <p:nvPr/>
            </p:nvSpPr>
            <p:spPr>
              <a:xfrm rot="5400000" flipV="1">
                <a:off x="10431087" y="4605559"/>
                <a:ext cx="1330036" cy="232756"/>
              </a:xfrm>
              <a:prstGeom prst="parallelogram">
                <a:avLst>
                  <a:gd name="adj" fmla="val 16461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9" name="左大括弧 18">
              <a:extLst>
                <a:ext uri="{FF2B5EF4-FFF2-40B4-BE49-F238E27FC236}">
                  <a16:creationId xmlns:a16="http://schemas.microsoft.com/office/drawing/2014/main" id="{722995F5-D012-4612-AE82-D537483598F4}"/>
                </a:ext>
              </a:extLst>
            </p:cNvPr>
            <p:cNvSpPr/>
            <p:nvPr/>
          </p:nvSpPr>
          <p:spPr>
            <a:xfrm rot="1741251">
              <a:off x="8082110" y="2261749"/>
              <a:ext cx="124119" cy="374547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2F929AF-060C-4657-8BC6-0C2202958001}"/>
                </a:ext>
              </a:extLst>
            </p:cNvPr>
            <p:cNvSpPr txBox="1"/>
            <p:nvPr/>
          </p:nvSpPr>
          <p:spPr>
            <a:xfrm>
              <a:off x="7840573" y="21370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4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D85490D-7DB3-419C-844A-D3C6FDEC3D3A}"/>
              </a:ext>
            </a:extLst>
          </p:cNvPr>
          <p:cNvSpPr/>
          <p:nvPr/>
        </p:nvSpPr>
        <p:spPr>
          <a:xfrm>
            <a:off x="9742822" y="4093378"/>
            <a:ext cx="157636" cy="14951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C00000"/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9FD891C-4799-456F-A7DF-5E3C07C25BC8}"/>
              </a:ext>
            </a:extLst>
          </p:cNvPr>
          <p:cNvGrpSpPr/>
          <p:nvPr/>
        </p:nvGrpSpPr>
        <p:grpSpPr>
          <a:xfrm>
            <a:off x="9742110" y="3668710"/>
            <a:ext cx="1405249" cy="1508992"/>
            <a:chOff x="9372600" y="2618509"/>
            <a:chExt cx="1238596" cy="1330036"/>
          </a:xfrm>
        </p:grpSpPr>
        <p:sp>
          <p:nvSpPr>
            <p:cNvPr id="26" name="平行四邊形 25">
              <a:extLst>
                <a:ext uri="{FF2B5EF4-FFF2-40B4-BE49-F238E27FC236}">
                  <a16:creationId xmlns:a16="http://schemas.microsoft.com/office/drawing/2014/main" id="{181AA249-FA85-42D7-942F-37B6D2EB7850}"/>
                </a:ext>
              </a:extLst>
            </p:cNvPr>
            <p:cNvSpPr/>
            <p:nvPr/>
          </p:nvSpPr>
          <p:spPr>
            <a:xfrm>
              <a:off x="9372600" y="2618509"/>
              <a:ext cx="1236518" cy="374072"/>
            </a:xfrm>
            <a:prstGeom prst="parallelogram">
              <a:avLst>
                <a:gd name="adj" fmla="val 611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7BCAB96-8DDA-4AAB-AF26-3931550C6B0B}"/>
                </a:ext>
              </a:extLst>
            </p:cNvPr>
            <p:cNvSpPr/>
            <p:nvPr/>
          </p:nvSpPr>
          <p:spPr>
            <a:xfrm>
              <a:off x="9372600" y="2992581"/>
              <a:ext cx="1007918" cy="9559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平行四邊形 27">
              <a:extLst>
                <a:ext uri="{FF2B5EF4-FFF2-40B4-BE49-F238E27FC236}">
                  <a16:creationId xmlns:a16="http://schemas.microsoft.com/office/drawing/2014/main" id="{16FCB01C-C5CC-4887-9A34-629BB4BF393E}"/>
                </a:ext>
              </a:extLst>
            </p:cNvPr>
            <p:cNvSpPr/>
            <p:nvPr/>
          </p:nvSpPr>
          <p:spPr>
            <a:xfrm rot="5400000" flipV="1">
              <a:off x="9829800" y="3167149"/>
              <a:ext cx="1330036" cy="232756"/>
            </a:xfrm>
            <a:prstGeom prst="parallelogram">
              <a:avLst>
                <a:gd name="adj" fmla="val 16461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9" name="平行四邊形 28">
            <a:extLst>
              <a:ext uri="{FF2B5EF4-FFF2-40B4-BE49-F238E27FC236}">
                <a16:creationId xmlns:a16="http://schemas.microsoft.com/office/drawing/2014/main" id="{7203B623-9755-486F-AEC3-69B51DFC8A03}"/>
              </a:ext>
            </a:extLst>
          </p:cNvPr>
          <p:cNvSpPr/>
          <p:nvPr/>
        </p:nvSpPr>
        <p:spPr>
          <a:xfrm>
            <a:off x="9742110" y="4751708"/>
            <a:ext cx="1402891" cy="424403"/>
          </a:xfrm>
          <a:prstGeom prst="parallelogram">
            <a:avLst>
              <a:gd name="adj" fmla="val 611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平行四邊形 29">
            <a:extLst>
              <a:ext uri="{FF2B5EF4-FFF2-40B4-BE49-F238E27FC236}">
                <a16:creationId xmlns:a16="http://schemas.microsoft.com/office/drawing/2014/main" id="{D2FD1AF6-9324-4DB7-973E-7AAC259955D3}"/>
              </a:ext>
            </a:extLst>
          </p:cNvPr>
          <p:cNvSpPr/>
          <p:nvPr/>
        </p:nvSpPr>
        <p:spPr>
          <a:xfrm rot="5400000" flipV="1">
            <a:off x="9117293" y="4289579"/>
            <a:ext cx="1508992" cy="264073"/>
          </a:xfrm>
          <a:prstGeom prst="parallelogram">
            <a:avLst>
              <a:gd name="adj" fmla="val 1646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4F06A03-FEDF-42D2-9DD5-048332E33570}"/>
              </a:ext>
            </a:extLst>
          </p:cNvPr>
          <p:cNvGrpSpPr/>
          <p:nvPr/>
        </p:nvGrpSpPr>
        <p:grpSpPr>
          <a:xfrm>
            <a:off x="7941556" y="1985212"/>
            <a:ext cx="931988" cy="855791"/>
            <a:chOff x="7840573" y="2137043"/>
            <a:chExt cx="931988" cy="855791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600C7F7-F75F-4887-A25E-6688B1F08BBF}"/>
                </a:ext>
              </a:extLst>
            </p:cNvPr>
            <p:cNvGrpSpPr/>
            <p:nvPr/>
          </p:nvGrpSpPr>
          <p:grpSpPr>
            <a:xfrm>
              <a:off x="8245416" y="2426773"/>
              <a:ext cx="527145" cy="566061"/>
              <a:chOff x="9973887" y="4056919"/>
              <a:chExt cx="1238596" cy="1330036"/>
            </a:xfrm>
          </p:grpSpPr>
          <p:sp>
            <p:nvSpPr>
              <p:cNvPr id="35" name="平行四邊形 34">
                <a:extLst>
                  <a:ext uri="{FF2B5EF4-FFF2-40B4-BE49-F238E27FC236}">
                    <a16:creationId xmlns:a16="http://schemas.microsoft.com/office/drawing/2014/main" id="{C98BA4BF-1734-439B-8D3A-F65CBC9BAAD7}"/>
                  </a:ext>
                </a:extLst>
              </p:cNvPr>
              <p:cNvSpPr/>
              <p:nvPr/>
            </p:nvSpPr>
            <p:spPr>
              <a:xfrm>
                <a:off x="9973887" y="4056919"/>
                <a:ext cx="1236518" cy="374072"/>
              </a:xfrm>
              <a:prstGeom prst="parallelogram">
                <a:avLst>
                  <a:gd name="adj" fmla="val 6111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3CA016A-A5BF-4D34-BFFC-EB27A7DD41E6}"/>
                  </a:ext>
                </a:extLst>
              </p:cNvPr>
              <p:cNvSpPr/>
              <p:nvPr/>
            </p:nvSpPr>
            <p:spPr>
              <a:xfrm>
                <a:off x="9973887" y="4430990"/>
                <a:ext cx="1007917" cy="95596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平行四邊形 36">
                <a:extLst>
                  <a:ext uri="{FF2B5EF4-FFF2-40B4-BE49-F238E27FC236}">
                    <a16:creationId xmlns:a16="http://schemas.microsoft.com/office/drawing/2014/main" id="{7B8B96A5-0078-40DC-B85F-E085AD505CB9}"/>
                  </a:ext>
                </a:extLst>
              </p:cNvPr>
              <p:cNvSpPr/>
              <p:nvPr/>
            </p:nvSpPr>
            <p:spPr>
              <a:xfrm rot="5400000" flipV="1">
                <a:off x="10431087" y="4605559"/>
                <a:ext cx="1330036" cy="232756"/>
              </a:xfrm>
              <a:prstGeom prst="parallelogram">
                <a:avLst>
                  <a:gd name="adj" fmla="val 16461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左大括弧 32">
              <a:extLst>
                <a:ext uri="{FF2B5EF4-FFF2-40B4-BE49-F238E27FC236}">
                  <a16:creationId xmlns:a16="http://schemas.microsoft.com/office/drawing/2014/main" id="{1C77639A-787C-47A2-B9B0-EB4C855574B0}"/>
                </a:ext>
              </a:extLst>
            </p:cNvPr>
            <p:cNvSpPr/>
            <p:nvPr/>
          </p:nvSpPr>
          <p:spPr>
            <a:xfrm rot="1741251">
              <a:off x="8082110" y="2261749"/>
              <a:ext cx="124119" cy="374547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3B93161D-591C-4D74-A48A-CF4C013295C0}"/>
                </a:ext>
              </a:extLst>
            </p:cNvPr>
            <p:cNvSpPr txBox="1"/>
            <p:nvPr/>
          </p:nvSpPr>
          <p:spPr>
            <a:xfrm>
              <a:off x="7840573" y="21370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4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D53AB74E-DA25-40B3-90AA-59E7EA01A7C6}"/>
              </a:ext>
            </a:extLst>
          </p:cNvPr>
          <p:cNvGrpSpPr/>
          <p:nvPr/>
        </p:nvGrpSpPr>
        <p:grpSpPr>
          <a:xfrm>
            <a:off x="8014162" y="1866849"/>
            <a:ext cx="931988" cy="855791"/>
            <a:chOff x="7840573" y="2137043"/>
            <a:chExt cx="931988" cy="855791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52FC4E45-B91D-4795-BD2C-80E320777852}"/>
                </a:ext>
              </a:extLst>
            </p:cNvPr>
            <p:cNvGrpSpPr/>
            <p:nvPr/>
          </p:nvGrpSpPr>
          <p:grpSpPr>
            <a:xfrm>
              <a:off x="8245416" y="2426773"/>
              <a:ext cx="527145" cy="566061"/>
              <a:chOff x="9973887" y="4056919"/>
              <a:chExt cx="1238596" cy="1330036"/>
            </a:xfrm>
          </p:grpSpPr>
          <p:sp>
            <p:nvSpPr>
              <p:cNvPr id="42" name="平行四邊形 41">
                <a:extLst>
                  <a:ext uri="{FF2B5EF4-FFF2-40B4-BE49-F238E27FC236}">
                    <a16:creationId xmlns:a16="http://schemas.microsoft.com/office/drawing/2014/main" id="{AC56938C-48F5-48C1-BA2E-30E37C0FB310}"/>
                  </a:ext>
                </a:extLst>
              </p:cNvPr>
              <p:cNvSpPr/>
              <p:nvPr/>
            </p:nvSpPr>
            <p:spPr>
              <a:xfrm>
                <a:off x="9973887" y="4056919"/>
                <a:ext cx="1236518" cy="374072"/>
              </a:xfrm>
              <a:prstGeom prst="parallelogram">
                <a:avLst>
                  <a:gd name="adj" fmla="val 6111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3267261-F54B-4CBF-82FF-DE92A04EBE1A}"/>
                  </a:ext>
                </a:extLst>
              </p:cNvPr>
              <p:cNvSpPr/>
              <p:nvPr/>
            </p:nvSpPr>
            <p:spPr>
              <a:xfrm>
                <a:off x="9973887" y="4430990"/>
                <a:ext cx="1007917" cy="95596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平行四邊形 43">
                <a:extLst>
                  <a:ext uri="{FF2B5EF4-FFF2-40B4-BE49-F238E27FC236}">
                    <a16:creationId xmlns:a16="http://schemas.microsoft.com/office/drawing/2014/main" id="{802D9852-4A1B-47CD-A0F9-55594F8CDC0D}"/>
                  </a:ext>
                </a:extLst>
              </p:cNvPr>
              <p:cNvSpPr/>
              <p:nvPr/>
            </p:nvSpPr>
            <p:spPr>
              <a:xfrm rot="5400000" flipV="1">
                <a:off x="10431087" y="4605559"/>
                <a:ext cx="1330036" cy="232756"/>
              </a:xfrm>
              <a:prstGeom prst="parallelogram">
                <a:avLst>
                  <a:gd name="adj" fmla="val 16461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0" name="左大括弧 39">
              <a:extLst>
                <a:ext uri="{FF2B5EF4-FFF2-40B4-BE49-F238E27FC236}">
                  <a16:creationId xmlns:a16="http://schemas.microsoft.com/office/drawing/2014/main" id="{CDB1CCB1-CDFD-4BC0-B36A-C16DB3A1F38D}"/>
                </a:ext>
              </a:extLst>
            </p:cNvPr>
            <p:cNvSpPr/>
            <p:nvPr/>
          </p:nvSpPr>
          <p:spPr>
            <a:xfrm rot="1741251">
              <a:off x="8082110" y="2261749"/>
              <a:ext cx="124119" cy="374547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AB9B35AA-A5D2-4DFF-9178-9BAB4D44459D}"/>
                </a:ext>
              </a:extLst>
            </p:cNvPr>
            <p:cNvSpPr txBox="1"/>
            <p:nvPr/>
          </p:nvSpPr>
          <p:spPr>
            <a:xfrm>
              <a:off x="7840573" y="21370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accent1"/>
                  </a:solidFill>
                </a:rPr>
                <a:t>4</a:t>
              </a:r>
              <a:endParaRPr lang="zh-TW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B86574E-754D-4AEE-8AFE-8B1C99B6AA34}"/>
              </a:ext>
            </a:extLst>
          </p:cNvPr>
          <p:cNvSpPr/>
          <p:nvPr/>
        </p:nvSpPr>
        <p:spPr>
          <a:xfrm>
            <a:off x="3851269" y="4257513"/>
            <a:ext cx="267886" cy="64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34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E2474-24C0-41E5-8621-E05F3530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Maxpool</a:t>
            </a:r>
            <a:r>
              <a:rPr lang="en-US" altLang="zh-TW" dirty="0"/>
              <a:t> 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BB083E-482F-4936-8C51-30CE774A8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BF49150-E1AB-473E-AC56-50D31490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Media IC &amp; System Lab 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6A5F92-183C-4F4E-8548-2152E095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90A22-E6C8-4675-B6CD-20CBEB09BA38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7CD2D4-4119-4775-A0CA-4B1FB3C5B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"/>
          <a:stretch/>
        </p:blipFill>
        <p:spPr>
          <a:xfrm>
            <a:off x="1292327" y="2150918"/>
            <a:ext cx="6801799" cy="3592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836A47-53C7-40C3-AEF2-4C772FD2DB87}"/>
              </a:ext>
            </a:extLst>
          </p:cNvPr>
          <p:cNvSpPr/>
          <p:nvPr/>
        </p:nvSpPr>
        <p:spPr>
          <a:xfrm>
            <a:off x="2035533" y="3277146"/>
            <a:ext cx="2040078" cy="328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76368E6-6E96-475F-9175-614EEEDE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950" y="2055416"/>
            <a:ext cx="3629533" cy="1543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64E302B-2460-4E37-954C-6724237E073E}"/>
              </a:ext>
            </a:extLst>
          </p:cNvPr>
          <p:cNvSpPr/>
          <p:nvPr/>
        </p:nvSpPr>
        <p:spPr>
          <a:xfrm>
            <a:off x="2867200" y="4567475"/>
            <a:ext cx="2131519" cy="328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83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3476</TotalTime>
  <Words>668</Words>
  <Application>Microsoft Office PowerPoint</Application>
  <PresentationFormat>寬螢幕</PresentationFormat>
  <Paragraphs>137</Paragraphs>
  <Slides>23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宋体</vt:lpstr>
      <vt:lpstr>新細明體</vt:lpstr>
      <vt:lpstr>Arial</vt:lpstr>
      <vt:lpstr>Calibri</vt:lpstr>
      <vt:lpstr>Calibri Light</vt:lpstr>
      <vt:lpstr>Cambria Math</vt:lpstr>
      <vt:lpstr>Wingdings</vt:lpstr>
      <vt:lpstr>回顧</vt:lpstr>
      <vt:lpstr>Object detection accelerator in Xilinx PYNQ-z2</vt:lpstr>
      <vt:lpstr>Github </vt:lpstr>
      <vt:lpstr>Outline</vt:lpstr>
      <vt:lpstr>YOLO</vt:lpstr>
      <vt:lpstr>YOLO – Network Architecture</vt:lpstr>
      <vt:lpstr>YOLO - Prediction</vt:lpstr>
      <vt:lpstr>YOLOv2</vt:lpstr>
      <vt:lpstr>Conv implementation</vt:lpstr>
      <vt:lpstr>Maxpool implementation</vt:lpstr>
      <vt:lpstr>System</vt:lpstr>
      <vt:lpstr>Hardware Architecture</vt:lpstr>
      <vt:lpstr>Accelerator Modules</vt:lpstr>
      <vt:lpstr>Sub modules Architecture</vt:lpstr>
      <vt:lpstr>Data Reorganization</vt:lpstr>
      <vt:lpstr>Optimization </vt:lpstr>
      <vt:lpstr>Optimization </vt:lpstr>
      <vt:lpstr>Double buffer</vt:lpstr>
      <vt:lpstr>Double buffer</vt:lpstr>
      <vt:lpstr>Result </vt:lpstr>
      <vt:lpstr>System block diagram </vt:lpstr>
      <vt:lpstr>PYNQ</vt:lpstr>
      <vt:lpstr>PowerPoint 簡報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convolution optimization  without bells and whistles</dc:title>
  <dc:creator>Shao-Syuan Huang</dc:creator>
  <cp:lastModifiedBy>劉子傑</cp:lastModifiedBy>
  <cp:revision>76</cp:revision>
  <dcterms:created xsi:type="dcterms:W3CDTF">2020-11-24T11:57:05Z</dcterms:created>
  <dcterms:modified xsi:type="dcterms:W3CDTF">2021-01-21T15:16:34Z</dcterms:modified>
</cp:coreProperties>
</file>